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3" r:id="rId5"/>
    <p:sldId id="306" r:id="rId6"/>
    <p:sldId id="286" r:id="rId7"/>
    <p:sldId id="284" r:id="rId8"/>
    <p:sldId id="304" r:id="rId9"/>
    <p:sldId id="293" r:id="rId10"/>
    <p:sldId id="305" r:id="rId11"/>
    <p:sldId id="261" r:id="rId12"/>
    <p:sldId id="307" r:id="rId13"/>
    <p:sldId id="312" r:id="rId14"/>
    <p:sldId id="309" r:id="rId15"/>
    <p:sldId id="310" r:id="rId16"/>
    <p:sldId id="311" r:id="rId17"/>
    <p:sldId id="289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5A5A5"/>
    <a:srgbClr val="ED7D31"/>
    <a:srgbClr val="F2F2F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 varScale="1">
        <p:scale>
          <a:sx n="61" d="100"/>
          <a:sy n="61" d="100"/>
        </p:scale>
        <p:origin x="240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2019/06/01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ZA" smtClean="0"/>
              <a:t>2019/06/01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784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Emphasized text can go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 Address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5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paymaxxpro.com/index.php/2017/05/23/still-confused-iot-internet-thing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l-law.com/about-ebl/our-clients/germa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3.png"/><Relationship Id="rId7" Type="http://schemas.openxmlformats.org/officeDocument/2006/relationships/hyperlink" Target="https://auth0.com/blog/javascript-for-microcontrollers-and-iot-part-1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11" Type="http://schemas.openxmlformats.org/officeDocument/2006/relationships/image" Target="../media/image38.svg"/><Relationship Id="rId5" Type="http://schemas.openxmlformats.org/officeDocument/2006/relationships/hyperlink" Target="https://www.teldat.com/blog/en/internet-of-things-iot-smart-device-power-of-analytics-edge-computing-5g/" TargetMode="External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microsoft.com/office/2007/relationships/hdphoto" Target="../media/hdphoto2.wdp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colonomics.org/current-air-pollution-future-challenges-solution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dsouthmakers.org/tags/arduino-electronics-projects/page/2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7795" y="763398"/>
            <a:ext cx="5786965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180000">
            <a:noAutofit/>
          </a:bodyPr>
          <a:lstStyle/>
          <a:p>
            <a:r>
              <a:rPr lang="en-US" sz="5000" b="1" dirty="0">
                <a:solidFill>
                  <a:schemeClr val="bg1">
                    <a:lumMod val="85000"/>
                  </a:schemeClr>
                </a:solidFill>
                <a:latin typeface="Tw Cen MT Condensed" panose="020B0606020104020203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307" y="1252193"/>
            <a:ext cx="3076039" cy="851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>
                <a:solidFill>
                  <a:srgbClr val="4472C4"/>
                </a:solidFill>
                <a:latin typeface="Tw Cen MT" panose="020B0602020104020603" pitchFamily="34" charset="0"/>
              </a:rPr>
              <a:t>PUSL2008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614EF0-87F6-4976-BCF1-387D434CDC2A}"/>
              </a:ext>
            </a:extLst>
          </p:cNvPr>
          <p:cNvCxnSpPr>
            <a:cxnSpLocks/>
          </p:cNvCxnSpPr>
          <p:nvPr/>
        </p:nvCxnSpPr>
        <p:spPr>
          <a:xfrm>
            <a:off x="5553512" y="763398"/>
            <a:ext cx="0" cy="3733101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74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B9A74-78DE-4BC1-A1B9-8E846A3E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EACE9-51A8-43FD-9FBB-6AFB80678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536" y="492573"/>
            <a:ext cx="651611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7D54F-29EB-42C0-A4B0-DC2430239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12" r="1" b="6956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E77A7-30B7-4A57-AC56-5E237167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Completed system (Top view)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52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B1873-B405-4C1F-8E95-37F59258A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7F317C-E869-4272-811E-5276DABA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Completed system (Side view)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2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4DF18D-E9DF-47A8-8681-F82F2A535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53" r="134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921AD-6915-43FE-81BA-79216142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Completed system (Internal view)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6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020" y="1358289"/>
            <a:ext cx="1490071" cy="1490071"/>
          </a:xfrm>
          <a:ln w="38100"/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3770" y="1356365"/>
            <a:ext cx="1493918" cy="1493918"/>
          </a:xfrm>
          <a:ln w="38100"/>
        </p:spPr>
      </p:pic>
      <p:grpSp>
        <p:nvGrpSpPr>
          <p:cNvPr id="33" name="Group 32" title="group of triangles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5939854" y="4005936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30F1760-1FF1-4F2A-848B-B8EE19DAB1A5}"/>
              </a:ext>
            </a:extLst>
          </p:cNvPr>
          <p:cNvSpPr txBox="1">
            <a:spLocks/>
          </p:cNvSpPr>
          <p:nvPr/>
        </p:nvSpPr>
        <p:spPr>
          <a:xfrm>
            <a:off x="1117019" y="2925000"/>
            <a:ext cx="1484063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Tw Cen MT" panose="020B0602020104020603" pitchFamily="34" charset="0"/>
              </a:rPr>
              <a:t>Kevin Samaraweera</a:t>
            </a:r>
          </a:p>
        </p:txBody>
      </p:sp>
      <p:pic>
        <p:nvPicPr>
          <p:cNvPr id="55" name="Picture Placeholder 48">
            <a:extLst>
              <a:ext uri="{FF2B5EF4-FFF2-40B4-BE49-F238E27FC236}">
                <a16:creationId xmlns:a16="http://schemas.microsoft.com/office/drawing/2014/main" id="{AEDF4CF1-218A-4E3A-886C-68C5927D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018" y="4005937"/>
            <a:ext cx="1484063" cy="14840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</p:pic>
      <p:pic>
        <p:nvPicPr>
          <p:cNvPr id="56" name="Picture Placeholder 48">
            <a:extLst>
              <a:ext uri="{FF2B5EF4-FFF2-40B4-BE49-F238E27FC236}">
                <a16:creationId xmlns:a16="http://schemas.microsoft.com/office/drawing/2014/main" id="{74E88DE8-1B8D-4DD8-93EE-E1245F05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8697" y="4005936"/>
            <a:ext cx="1484063" cy="14840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</p:pic>
      <p:pic>
        <p:nvPicPr>
          <p:cNvPr id="57" name="Picture Placeholder 48">
            <a:extLst>
              <a:ext uri="{FF2B5EF4-FFF2-40B4-BE49-F238E27FC236}">
                <a16:creationId xmlns:a16="http://schemas.microsoft.com/office/drawing/2014/main" id="{0E1B1476-FB59-46CC-8777-70E0CF0B4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0532" y="1361569"/>
            <a:ext cx="1490071" cy="149007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208E9DAA-9930-4AA2-8EFF-2480656F5A6B}"/>
              </a:ext>
            </a:extLst>
          </p:cNvPr>
          <p:cNvSpPr txBox="1">
            <a:spLocks/>
          </p:cNvSpPr>
          <p:nvPr/>
        </p:nvSpPr>
        <p:spPr>
          <a:xfrm>
            <a:off x="1117018" y="5576352"/>
            <a:ext cx="1580265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>
                <a:latin typeface="Tw Cen MT" panose="020B0602020104020603" pitchFamily="34" charset="0"/>
              </a:rPr>
              <a:t>Malith</a:t>
            </a:r>
            <a:r>
              <a:rPr lang="en-ZA" dirty="0">
                <a:latin typeface="Tw Cen MT" panose="020B0602020104020603" pitchFamily="34" charset="0"/>
              </a:rPr>
              <a:t> </a:t>
            </a:r>
            <a:r>
              <a:rPr lang="en-ZA" dirty="0" err="1">
                <a:latin typeface="Tw Cen MT" panose="020B0602020104020603" pitchFamily="34" charset="0"/>
              </a:rPr>
              <a:t>Priyashan</a:t>
            </a:r>
            <a:endParaRPr lang="en-ZA" dirty="0">
              <a:latin typeface="Tw Cen MT" panose="020B0602020104020603" pitchFamily="34" charset="0"/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CED1C888-6616-4BD5-B4E3-85E628D7CAB3}"/>
              </a:ext>
            </a:extLst>
          </p:cNvPr>
          <p:cNvSpPr txBox="1">
            <a:spLocks/>
          </p:cNvSpPr>
          <p:nvPr/>
        </p:nvSpPr>
        <p:spPr>
          <a:xfrm>
            <a:off x="3407718" y="2936636"/>
            <a:ext cx="1445042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>
                <a:latin typeface="Tw Cen MT" panose="020B0602020104020603" pitchFamily="34" charset="0"/>
              </a:rPr>
              <a:t>Chamath</a:t>
            </a:r>
            <a:r>
              <a:rPr lang="en-ZA" dirty="0">
                <a:latin typeface="Tw Cen MT" panose="020B0602020104020603" pitchFamily="34" charset="0"/>
              </a:rPr>
              <a:t> </a:t>
            </a:r>
            <a:r>
              <a:rPr lang="en-ZA" dirty="0" err="1">
                <a:latin typeface="Tw Cen MT" panose="020B0602020104020603" pitchFamily="34" charset="0"/>
              </a:rPr>
              <a:t>Mihindu</a:t>
            </a:r>
            <a:endParaRPr lang="en-ZA" dirty="0">
              <a:latin typeface="Tw Cen MT" panose="020B0602020104020603" pitchFamily="34" charset="0"/>
            </a:endParaRP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15DC4477-DF14-4FBB-B278-7903721D80FE}"/>
              </a:ext>
            </a:extLst>
          </p:cNvPr>
          <p:cNvSpPr txBox="1">
            <a:spLocks/>
          </p:cNvSpPr>
          <p:nvPr/>
        </p:nvSpPr>
        <p:spPr>
          <a:xfrm>
            <a:off x="3407718" y="5576352"/>
            <a:ext cx="1436873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Tw Cen MT" panose="020B0602020104020603" pitchFamily="34" charset="0"/>
              </a:rPr>
              <a:t>Mithila </a:t>
            </a:r>
            <a:r>
              <a:rPr lang="en-ZA" dirty="0" err="1">
                <a:latin typeface="Tw Cen MT" panose="020B0602020104020603" pitchFamily="34" charset="0"/>
              </a:rPr>
              <a:t>Eashani</a:t>
            </a:r>
            <a:endParaRPr lang="en-ZA" dirty="0">
              <a:latin typeface="Tw Cen MT" panose="020B0602020104020603" pitchFamily="34" charset="0"/>
            </a:endParaRP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54F5BF84-4C0A-43FD-B0A5-BF4A2EDF221B}"/>
              </a:ext>
            </a:extLst>
          </p:cNvPr>
          <p:cNvSpPr txBox="1">
            <a:spLocks/>
          </p:cNvSpPr>
          <p:nvPr/>
        </p:nvSpPr>
        <p:spPr>
          <a:xfrm>
            <a:off x="5620533" y="2939572"/>
            <a:ext cx="1490070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Tw Cen MT" panose="020B0602020104020603" pitchFamily="34" charset="0"/>
              </a:rPr>
              <a:t>Sachin Jayakody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D1161C-55B1-487C-BBA8-8B3E2B8B4848}"/>
              </a:ext>
            </a:extLst>
          </p:cNvPr>
          <p:cNvCxnSpPr>
            <a:cxnSpLocks/>
          </p:cNvCxnSpPr>
          <p:nvPr/>
        </p:nvCxnSpPr>
        <p:spPr>
          <a:xfrm>
            <a:off x="8087162" y="929126"/>
            <a:ext cx="0" cy="5151226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72C20D2C-377B-4E11-9E33-93AD19B7F6B6}"/>
              </a:ext>
            </a:extLst>
          </p:cNvPr>
          <p:cNvSpPr txBox="1">
            <a:spLocks/>
          </p:cNvSpPr>
          <p:nvPr/>
        </p:nvSpPr>
        <p:spPr>
          <a:xfrm>
            <a:off x="8472239" y="3047539"/>
            <a:ext cx="3491161" cy="914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18000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" panose="020B0606020104020203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681589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Tw Cen MT Condensed" panose="020B0606020104020203" pitchFamily="34" charset="0"/>
              </a:rPr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7A1C9A3-D9CA-3245-A622-A160A2C4AC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85048" y="2587752"/>
            <a:ext cx="704088" cy="704088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Kevin Samaraweera</a:t>
            </a:r>
          </a:p>
        </p:txBody>
      </p: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+94 770161240</a:t>
            </a:r>
          </a:p>
        </p:txBody>
      </p:sp>
      <p:pic>
        <p:nvPicPr>
          <p:cNvPr id="15" name="Graphic 14" descr="Phone icon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kevinreborn98@gmail.com</a:t>
            </a:r>
          </a:p>
        </p:txBody>
      </p:sp>
      <p:pic>
        <p:nvPicPr>
          <p:cNvPr id="14" name="Graphic 13" descr="Email icon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dkchabba98@gmail.com</a:t>
            </a:r>
          </a:p>
        </p:txBody>
      </p:sp>
      <p:pic>
        <p:nvPicPr>
          <p:cNvPr id="30" name="Graphic 29" descr="World web icon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5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E10D-7D5C-4FA2-B711-22452326F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POLLUTION 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27FF5-9C19-4649-B647-8467A2CD9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PUSL2008</a:t>
            </a:r>
          </a:p>
        </p:txBody>
      </p:sp>
    </p:spTree>
    <p:extLst>
      <p:ext uri="{BB962C8B-B14F-4D97-AF65-F5344CB8AC3E}">
        <p14:creationId xmlns:p14="http://schemas.microsoft.com/office/powerpoint/2010/main" val="98170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4" y="5613600"/>
            <a:ext cx="10962375" cy="432000"/>
          </a:xfrm>
        </p:spPr>
        <p:txBody>
          <a:bodyPr/>
          <a:lstStyle/>
          <a:p>
            <a:pPr fontAlgn="base"/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" panose="020B0606020104020203" pitchFamily="34" charset="0"/>
              </a:rPr>
              <a:t>Overview</a:t>
            </a:r>
          </a:p>
        </p:txBody>
      </p:sp>
      <p:pic>
        <p:nvPicPr>
          <p:cNvPr id="67" name="Picture Placeholder 66" descr="Research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879" y="1996141"/>
            <a:ext cx="854075" cy="85407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3225" y="3554859"/>
            <a:ext cx="2160000" cy="504000"/>
          </a:xfrm>
        </p:spPr>
        <p:txBody>
          <a:bodyPr/>
          <a:lstStyle/>
          <a:p>
            <a:r>
              <a:rPr lang="en-US" sz="2400" dirty="0"/>
              <a:t>Real-time monitoring</a:t>
            </a:r>
            <a:endParaRPr lang="en-ZA" sz="2400" dirty="0"/>
          </a:p>
        </p:txBody>
      </p:sp>
      <p:cxnSp>
        <p:nvCxnSpPr>
          <p:cNvPr id="75" name="Straight Connector 74" descr="First divider line on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30472" y="1690063"/>
            <a:ext cx="0" cy="14874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Placeholder 158" descr="Megaphone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1601" y="1996141"/>
            <a:ext cx="854075" cy="854075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7501" y="3564385"/>
            <a:ext cx="2160587" cy="504000"/>
          </a:xfrm>
        </p:spPr>
        <p:txBody>
          <a:bodyPr/>
          <a:lstStyle/>
          <a:p>
            <a:r>
              <a:rPr lang="en-US" sz="2400" dirty="0"/>
              <a:t>Real-time alerting</a:t>
            </a:r>
            <a:endParaRPr lang="en-ZA" sz="2400" dirty="0"/>
          </a:p>
        </p:txBody>
      </p:sp>
      <p:cxnSp>
        <p:nvCxnSpPr>
          <p:cNvPr id="77" name="Straight Connector 76" descr="Second divider line on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24966" y="1690063"/>
            <a:ext cx="0" cy="14874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Placeholder 160" descr="Browser window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5323" y="1996141"/>
            <a:ext cx="854075" cy="85407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91968" y="3564385"/>
            <a:ext cx="2160588" cy="504000"/>
          </a:xfrm>
        </p:spPr>
        <p:txBody>
          <a:bodyPr/>
          <a:lstStyle/>
          <a:p>
            <a:r>
              <a:rPr lang="en-US" sz="2400" dirty="0"/>
              <a:t>User friendly interface</a:t>
            </a:r>
            <a:endParaRPr lang="en-ZA" sz="2400" dirty="0"/>
          </a:p>
        </p:txBody>
      </p:sp>
      <p:cxnSp>
        <p:nvCxnSpPr>
          <p:cNvPr id="78" name="Straight Connector 77" descr="Third divider line on slide">
            <a:extLst>
              <a:ext uri="{FF2B5EF4-FFF2-40B4-BE49-F238E27FC236}">
                <a16:creationId xmlns:a16="http://schemas.microsoft.com/office/drawing/2014/main" id="{29488879-6129-4D02-B173-36635DF61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19460" y="1690063"/>
            <a:ext cx="0" cy="14874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Placeholder 162" descr="Gears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9045" y="1996141"/>
            <a:ext cx="854075" cy="8540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86438" y="3564385"/>
            <a:ext cx="2160587" cy="504000"/>
          </a:xfrm>
        </p:spPr>
        <p:txBody>
          <a:bodyPr/>
          <a:lstStyle/>
          <a:p>
            <a:r>
              <a:rPr lang="en-US" sz="2400" dirty="0"/>
              <a:t>Easy to configure</a:t>
            </a:r>
            <a:endParaRPr lang="en-ZA" sz="2400" dirty="0"/>
          </a:p>
        </p:txBody>
      </p:sp>
      <p:cxnSp>
        <p:nvCxnSpPr>
          <p:cNvPr id="79" name="Straight Connector 78" descr="Fourth divider line on slide">
            <a:extLst>
              <a:ext uri="{FF2B5EF4-FFF2-40B4-BE49-F238E27FC236}">
                <a16:creationId xmlns:a16="http://schemas.microsoft.com/office/drawing/2014/main" id="{9926A3E2-2234-409D-9838-30428E637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13954" y="1690063"/>
            <a:ext cx="0" cy="14874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Placeholder 164" descr="Computer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766" y="1996141"/>
            <a:ext cx="854075" cy="8540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80906" y="3564385"/>
            <a:ext cx="2160588" cy="504000"/>
          </a:xfrm>
        </p:spPr>
        <p:txBody>
          <a:bodyPr/>
          <a:lstStyle/>
          <a:p>
            <a:r>
              <a:rPr lang="en-US" sz="2400" dirty="0"/>
              <a:t>Devices used</a:t>
            </a:r>
            <a:endParaRPr lang="en-ZA" sz="2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FEE187-9CE1-43CE-A560-ED062BAA7690}"/>
              </a:ext>
            </a:extLst>
          </p:cNvPr>
          <p:cNvCxnSpPr>
            <a:cxnSpLocks/>
          </p:cNvCxnSpPr>
          <p:nvPr/>
        </p:nvCxnSpPr>
        <p:spPr>
          <a:xfrm>
            <a:off x="809625" y="5276850"/>
            <a:ext cx="870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 title="group of triangles">
            <a:extLst>
              <a:ext uri="{FF2B5EF4-FFF2-40B4-BE49-F238E27FC236}">
                <a16:creationId xmlns:a16="http://schemas.microsoft.com/office/drawing/2014/main" id="{F07283A1-B7B6-4181-8B78-657E42A09AD1}"/>
              </a:ext>
            </a:extLst>
          </p:cNvPr>
          <p:cNvGrpSpPr/>
          <p:nvPr/>
        </p:nvGrpSpPr>
        <p:grpSpPr>
          <a:xfrm>
            <a:off x="9877837" y="4577436"/>
            <a:ext cx="1850209" cy="1915995"/>
            <a:chOff x="9862160" y="831132"/>
            <a:chExt cx="1850209" cy="1915995"/>
          </a:xfrm>
        </p:grpSpPr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90E257DA-CDED-4009-808F-0EB3D5E3FEFD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0873A7F0-9F43-439B-A4D2-D4AEB623CB52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9653DF2C-5838-42ED-A75A-C844BC47F02A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C9E53AC5-72BA-4C48-A381-DBBEFE316133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165DC0C3-0FB2-4441-8CD6-5BD9E4AA79E5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FFACB026-ABBD-4B97-961B-4DB3A623C346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315D3190-07C4-4B22-963F-F58A40B76812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EF4B1F07-137B-4F4A-A22D-066A27C2AF65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C37D8FBE-3B9A-4AB0-A8C3-17C74848BE4C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8AB8C971-4655-4470-9054-C445EA23696A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3D9D658C-198E-40D9-9923-EC1AC141E05F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661753C9-3F17-4CDA-BF99-91D43C34F13D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Freeform: Shape 47" title="triangles">
              <a:extLst>
                <a:ext uri="{FF2B5EF4-FFF2-40B4-BE49-F238E27FC236}">
                  <a16:creationId xmlns:a16="http://schemas.microsoft.com/office/drawing/2014/main" id="{EC9374B8-A6FF-4F17-AC82-8AE98C8CE4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9" name="Freeform: Shape 48" title="triangles">
              <a:extLst>
                <a:ext uri="{FF2B5EF4-FFF2-40B4-BE49-F238E27FC236}">
                  <a16:creationId xmlns:a16="http://schemas.microsoft.com/office/drawing/2014/main" id="{08E8F177-F7B1-4809-8391-6E28DB0FD1B7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BC0FD40-4468-4C4B-B4FC-52B40B163CFD}"/>
              </a:ext>
            </a:extLst>
          </p:cNvPr>
          <p:cNvSpPr/>
          <p:nvPr/>
        </p:nvSpPr>
        <p:spPr>
          <a:xfrm>
            <a:off x="7063845" y="4534927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66E09B-DE39-46CB-BB6E-3184D48800BF}"/>
              </a:ext>
            </a:extLst>
          </p:cNvPr>
          <p:cNvSpPr/>
          <p:nvPr/>
        </p:nvSpPr>
        <p:spPr>
          <a:xfrm>
            <a:off x="7063845" y="2925323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29243C-8B5C-41E5-A91F-68DEF1A5E6EA}"/>
              </a:ext>
            </a:extLst>
          </p:cNvPr>
          <p:cNvSpPr/>
          <p:nvPr/>
        </p:nvSpPr>
        <p:spPr>
          <a:xfrm>
            <a:off x="7068458" y="1369127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17" y="2037857"/>
            <a:ext cx="4855012" cy="2933764"/>
          </a:xfrm>
        </p:spPr>
        <p:txBody>
          <a:bodyPr/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" panose="020B0606020104020203" pitchFamily="34" charset="0"/>
              </a:rPr>
              <a:t>Real-time monitoring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1200" b="1" dirty="0">
                <a:latin typeface="Tw Cen MT Condensed" panose="020B0606020104020203" pitchFamily="34" charset="0"/>
              </a:rPr>
              <a:t> 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2800" b="1" dirty="0">
                <a:latin typeface="+mn-lt"/>
              </a:rPr>
              <a:t>The system helps us to monitor these conditions in real time</a:t>
            </a:r>
            <a:br>
              <a:rPr lang="en-US" sz="5400" b="1" dirty="0">
                <a:latin typeface="Tw Cen MT" panose="020B0602020104020603" pitchFamily="34" charset="0"/>
              </a:rPr>
            </a:br>
            <a:endParaRPr lang="en-ZA" sz="5400" b="1" dirty="0">
              <a:latin typeface="Tw Cen MT Condensed" panose="020B0606020104020203" pitchFamily="34" charset="0"/>
            </a:endParaRPr>
          </a:p>
        </p:txBody>
      </p:sp>
      <p:pic>
        <p:nvPicPr>
          <p:cNvPr id="71" name="Picture Placeholder 70" descr="Snowflake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754873"/>
            <a:ext cx="3002400" cy="643349"/>
          </a:xfrm>
          <a:noFill/>
        </p:spPr>
        <p:txBody>
          <a:bodyPr/>
          <a:lstStyle/>
          <a:p>
            <a:r>
              <a:rPr lang="en-ZA" sz="3200" dirty="0"/>
              <a:t>Humidity</a:t>
            </a:r>
          </a:p>
        </p:txBody>
      </p:sp>
      <p:cxnSp>
        <p:nvCxnSpPr>
          <p:cNvPr id="79" name="Straight Connector 78" descr="First divider line on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Placeholder 72" descr="Thermometer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3248209"/>
            <a:ext cx="3002400" cy="643346"/>
          </a:xfrm>
        </p:spPr>
        <p:txBody>
          <a:bodyPr/>
          <a:lstStyle/>
          <a:p>
            <a:r>
              <a:rPr lang="en-ZA" sz="3200" dirty="0"/>
              <a:t>Temperature</a:t>
            </a:r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Placeholder 74" descr="Beach umbrella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884147"/>
            <a:ext cx="3002400" cy="643345"/>
          </a:xfrm>
        </p:spPr>
        <p:txBody>
          <a:bodyPr/>
          <a:lstStyle/>
          <a:p>
            <a:r>
              <a:rPr lang="en-ZA" sz="3200" dirty="0"/>
              <a:t>Air quality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E18C0D-43F1-4CA3-83FC-83B40D3E5132}"/>
              </a:ext>
            </a:extLst>
          </p:cNvPr>
          <p:cNvCxnSpPr>
            <a:cxnSpLocks/>
          </p:cNvCxnSpPr>
          <p:nvPr/>
        </p:nvCxnSpPr>
        <p:spPr>
          <a:xfrm>
            <a:off x="6077387" y="929126"/>
            <a:ext cx="0" cy="5151226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Second divider line on slide">
            <a:extLst>
              <a:ext uri="{FF2B5EF4-FFF2-40B4-BE49-F238E27FC236}">
                <a16:creationId xmlns:a16="http://schemas.microsoft.com/office/drawing/2014/main" id="{913C7E1B-E6F4-4227-A2DA-096A7166D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5738689"/>
            <a:ext cx="23786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16" y="929126"/>
            <a:ext cx="11408733" cy="2642749"/>
          </a:xfrm>
        </p:spPr>
        <p:txBody>
          <a:bodyPr/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" panose="020B0606020104020203" pitchFamily="34" charset="0"/>
              </a:rPr>
              <a:t>Real-time alerting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1200" b="1" dirty="0">
                <a:latin typeface="Tw Cen MT Condensed" panose="020B0606020104020203" pitchFamily="34" charset="0"/>
              </a:rPr>
              <a:t> 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2800" b="1" dirty="0">
                <a:latin typeface="+mn-lt"/>
              </a:rPr>
              <a:t>This system will be making a alert if the following conditions come for a dangerous point</a:t>
            </a:r>
            <a:br>
              <a:rPr lang="en-US" sz="5400" b="1" dirty="0">
                <a:latin typeface="Tw Cen MT" panose="020B0602020104020603" pitchFamily="34" charset="0"/>
              </a:rPr>
            </a:br>
            <a:endParaRPr lang="en-ZA" sz="5400" b="1" dirty="0">
              <a:latin typeface="Tw Cen MT Condensed" panose="020B06060201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6729" y="3573506"/>
            <a:ext cx="2428550" cy="814564"/>
          </a:xfrm>
          <a:noFill/>
        </p:spPr>
        <p:txBody>
          <a:bodyPr/>
          <a:lstStyle/>
          <a:p>
            <a:pPr marL="266700" lvl="1" indent="0">
              <a:buNone/>
            </a:pPr>
            <a:r>
              <a:rPr lang="en-US" sz="2000" dirty="0"/>
              <a:t>Temperature incensement above 35 C</a:t>
            </a:r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803378" y="3284494"/>
            <a:ext cx="1" cy="14717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C63F10F-F712-4D10-8C21-5709A83ABADD}"/>
              </a:ext>
            </a:extLst>
          </p:cNvPr>
          <p:cNvSpPr/>
          <p:nvPr/>
        </p:nvSpPr>
        <p:spPr>
          <a:xfrm>
            <a:off x="868953" y="3418212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Placeholder 72" descr="Thermometer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982" y="3764069"/>
            <a:ext cx="691688" cy="691688"/>
          </a:xfr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4456720-3B61-45EF-80F0-056768684602}"/>
              </a:ext>
            </a:extLst>
          </p:cNvPr>
          <p:cNvSpPr/>
          <p:nvPr/>
        </p:nvSpPr>
        <p:spPr>
          <a:xfrm>
            <a:off x="6591478" y="3418212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Placeholder 70" descr="Plant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3507" y="3764069"/>
            <a:ext cx="691688" cy="691688"/>
          </a:xfr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0471A4D-E33E-4F54-B7A7-7C19396DACA6}"/>
              </a:ext>
            </a:extLst>
          </p:cNvPr>
          <p:cNvSpPr txBox="1">
            <a:spLocks/>
          </p:cNvSpPr>
          <p:nvPr/>
        </p:nvSpPr>
        <p:spPr>
          <a:xfrm>
            <a:off x="8309253" y="3764069"/>
            <a:ext cx="2680371" cy="62237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Font typeface="Arial" panose="020B0604020202020204" pitchFamily="34" charset="0"/>
              <a:buNone/>
            </a:pPr>
            <a:r>
              <a:rPr lang="en-US" sz="2000" dirty="0"/>
              <a:t>Air quality becomes impure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AF24696-F01F-4ACF-83EF-7F1975CC5C19}"/>
              </a:ext>
            </a:extLst>
          </p:cNvPr>
          <p:cNvSpPr txBox="1">
            <a:spLocks/>
          </p:cNvSpPr>
          <p:nvPr/>
        </p:nvSpPr>
        <p:spPr>
          <a:xfrm>
            <a:off x="421316" y="4993809"/>
            <a:ext cx="11408733" cy="13834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000" dirty="0"/>
              <a:t>There will be an alert for the android mobile application and via email.</a:t>
            </a:r>
          </a:p>
          <a:p>
            <a:pPr lvl="1"/>
            <a:r>
              <a:rPr lang="en-US" sz="2000" dirty="0"/>
              <a:t>Application used: </a:t>
            </a:r>
            <a:r>
              <a:rPr lang="en-US" sz="2000" dirty="0" err="1"/>
              <a:t>Blynk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187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675" y="0"/>
            <a:ext cx="8533611" cy="4155116"/>
          </a:xfrm>
        </p:spPr>
        <p:txBody>
          <a:bodyPr/>
          <a:lstStyle/>
          <a:p>
            <a:r>
              <a:rPr lang="en-ZA" dirty="0"/>
              <a:t>User friendly interface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1675" y="4152671"/>
            <a:ext cx="8533611" cy="2524351"/>
          </a:xfrm>
        </p:spPr>
        <p:txBody>
          <a:bodyPr/>
          <a:lstStyle/>
          <a:p>
            <a:r>
              <a:rPr lang="en-US" dirty="0"/>
              <a:t>Anyone with zero knowledge about computers and devices will be able to understand due to user friendly application</a:t>
            </a:r>
          </a:p>
        </p:txBody>
      </p:sp>
      <p:grpSp>
        <p:nvGrpSpPr>
          <p:cNvPr id="60" name="Group 59" title="geometric shape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FE7005-856D-4689-B9DA-454A443D0239}"/>
              </a:ext>
            </a:extLst>
          </p:cNvPr>
          <p:cNvCxnSpPr>
            <a:cxnSpLocks/>
          </p:cNvCxnSpPr>
          <p:nvPr/>
        </p:nvCxnSpPr>
        <p:spPr>
          <a:xfrm>
            <a:off x="180977" y="6686550"/>
            <a:ext cx="11924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40D3D9D-1DEE-4BAF-8DB1-AE2471645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8" b="5565"/>
          <a:stretch/>
        </p:blipFill>
        <p:spPr>
          <a:xfrm>
            <a:off x="180977" y="0"/>
            <a:ext cx="3390698" cy="66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16" y="929126"/>
            <a:ext cx="11408733" cy="2642749"/>
          </a:xfrm>
        </p:spPr>
        <p:txBody>
          <a:bodyPr/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w Cen MT Condensed" panose="020B0606020104020203" pitchFamily="34" charset="0"/>
              </a:rPr>
              <a:t>Easy to configure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1200" b="1" dirty="0">
                <a:latin typeface="Tw Cen MT Condensed" panose="020B0606020104020203" pitchFamily="34" charset="0"/>
              </a:rPr>
              <a:t> </a:t>
            </a:r>
            <a:br>
              <a:rPr lang="en-US" sz="5400" b="1" dirty="0">
                <a:latin typeface="Tw Cen MT Condensed" panose="020B0606020104020203" pitchFamily="34" charset="0"/>
              </a:rPr>
            </a:br>
            <a:r>
              <a:rPr lang="en-US" sz="2800" b="1" dirty="0">
                <a:latin typeface="+mn-lt"/>
              </a:rPr>
              <a:t>Easy to operate and configure by the user.</a:t>
            </a:r>
            <a:br>
              <a:rPr lang="en-US" sz="5400" b="1" dirty="0">
                <a:latin typeface="Tw Cen MT" panose="020B0602020104020603" pitchFamily="34" charset="0"/>
              </a:rPr>
            </a:br>
            <a:endParaRPr lang="en-ZA" sz="5400" b="1" dirty="0">
              <a:latin typeface="Tw Cen MT Condensed" panose="020B06060201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6729" y="3573506"/>
            <a:ext cx="2428550" cy="814564"/>
          </a:xfrm>
          <a:noFill/>
        </p:spPr>
        <p:txBody>
          <a:bodyPr/>
          <a:lstStyle/>
          <a:p>
            <a:r>
              <a:rPr lang="en-US" dirty="0"/>
              <a:t>Client’s requirement will be easy to configure using the 230V power supply </a:t>
            </a:r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803378" y="3284494"/>
            <a:ext cx="1" cy="14717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C63F10F-F712-4D10-8C21-5709A83ABADD}"/>
              </a:ext>
            </a:extLst>
          </p:cNvPr>
          <p:cNvSpPr/>
          <p:nvPr/>
        </p:nvSpPr>
        <p:spPr>
          <a:xfrm>
            <a:off x="868953" y="3418212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Placeholder 72" descr="Robot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982" y="3764069"/>
            <a:ext cx="691688" cy="691688"/>
          </a:xfr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4456720-3B61-45EF-80F0-056768684602}"/>
              </a:ext>
            </a:extLst>
          </p:cNvPr>
          <p:cNvSpPr/>
          <p:nvPr/>
        </p:nvSpPr>
        <p:spPr>
          <a:xfrm>
            <a:off x="6591478" y="3418212"/>
            <a:ext cx="1375746" cy="138340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Placeholder 70" descr="House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3507" y="3764069"/>
            <a:ext cx="691688" cy="691688"/>
          </a:xfr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0471A4D-E33E-4F54-B7A7-7C19396DACA6}"/>
              </a:ext>
            </a:extLst>
          </p:cNvPr>
          <p:cNvSpPr txBox="1">
            <a:spLocks/>
          </p:cNvSpPr>
          <p:nvPr/>
        </p:nvSpPr>
        <p:spPr>
          <a:xfrm>
            <a:off x="8309254" y="3764069"/>
            <a:ext cx="1511022" cy="62237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Needed only small space</a:t>
            </a:r>
          </a:p>
        </p:txBody>
      </p:sp>
    </p:spTree>
    <p:extLst>
      <p:ext uri="{BB962C8B-B14F-4D97-AF65-F5344CB8AC3E}">
        <p14:creationId xmlns:p14="http://schemas.microsoft.com/office/powerpoint/2010/main" val="399878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999" y="86714"/>
            <a:ext cx="6012000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sz="3200" dirty="0"/>
              <a:t>Devices used</a:t>
            </a:r>
            <a:endParaRPr lang="en-ZA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Components and parts used for the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Arduino UNO R3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Ethernet Shield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MQ135 Air Quality Sensor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DHT11 Temperature and Humidity Sensor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Buzzers and Lights to Indicate the Changes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3A 12V Power Adapter</a:t>
            </a:r>
          </a:p>
        </p:txBody>
      </p:sp>
      <p:grpSp>
        <p:nvGrpSpPr>
          <p:cNvPr id="46" name="Group 45" title="group of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cxnSp>
        <p:nvCxnSpPr>
          <p:cNvPr id="30" name="Straight Connector 29" descr="First divider line on slide">
            <a:extLst>
              <a:ext uri="{FF2B5EF4-FFF2-40B4-BE49-F238E27FC236}">
                <a16:creationId xmlns:a16="http://schemas.microsoft.com/office/drawing/2014/main" id="{A3CCD50E-9CD8-4832-8F56-5293ABBA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1" y="2607589"/>
            <a:ext cx="33702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First divider line on slide">
            <a:extLst>
              <a:ext uri="{FF2B5EF4-FFF2-40B4-BE49-F238E27FC236}">
                <a16:creationId xmlns:a16="http://schemas.microsoft.com/office/drawing/2014/main" id="{63496C08-DC0D-4CF3-8554-BA111A443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2" y="3283864"/>
            <a:ext cx="337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First divider line on slide">
            <a:extLst>
              <a:ext uri="{FF2B5EF4-FFF2-40B4-BE49-F238E27FC236}">
                <a16:creationId xmlns:a16="http://schemas.microsoft.com/office/drawing/2014/main" id="{66A96B01-8F88-4594-969D-445F2A461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1" y="3950614"/>
            <a:ext cx="502310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First divider line on slide">
            <a:extLst>
              <a:ext uri="{FF2B5EF4-FFF2-40B4-BE49-F238E27FC236}">
                <a16:creationId xmlns:a16="http://schemas.microsoft.com/office/drawing/2014/main" id="{8F506434-2370-48B7-966D-41912560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2" y="4645939"/>
            <a:ext cx="502310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First divider line on slide">
            <a:extLst>
              <a:ext uri="{FF2B5EF4-FFF2-40B4-BE49-F238E27FC236}">
                <a16:creationId xmlns:a16="http://schemas.microsoft.com/office/drawing/2014/main" id="{832CE043-7338-4ED7-8CDB-5A216CF10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2" y="5322214"/>
            <a:ext cx="54228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First divider line on slide">
            <a:extLst>
              <a:ext uri="{FF2B5EF4-FFF2-40B4-BE49-F238E27FC236}">
                <a16:creationId xmlns:a16="http://schemas.microsoft.com/office/drawing/2014/main" id="{BCAEE434-F2F2-4B36-99AC-1C26C59F1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64302" y="5998489"/>
            <a:ext cx="54228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56615BC-7812-45B4-96C3-FF9D5F47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1" r="20369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8AF190-F65A-4190-A6D5-23847128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Proposed system unit (Measurements)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6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vironment Pitch Deck_02_SB - v5" id="{F63FE430-5644-4F05-849D-C9CB6428E269}" vid="{60A773A0-1B43-4916-B129-DBAB878CC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1F002D0-04DD-4C91-8A7F-B6785BDED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63763D-4CF4-47FA-AEFD-CB6B011C2E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2DC042-4EA3-46C1-9734-DD129AB95369}">
  <ds:schemaRefs>
    <ds:schemaRef ds:uri="http://purl.org/dc/terms/"/>
    <ds:schemaRef ds:uri="http://schemas.microsoft.com/office/2006/documentManagement/types"/>
    <ds:schemaRef ds:uri="fb0879af-3eba-417a-a55a-ffe6dcd6ca77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Widescreen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Tw Cen MT Condensed</vt:lpstr>
      <vt:lpstr>Office Theme</vt:lpstr>
      <vt:lpstr>INTRODUCTION</vt:lpstr>
      <vt:lpstr>AIR POLLUTION MONITORING SYSTEM</vt:lpstr>
      <vt:lpstr>Overview</vt:lpstr>
      <vt:lpstr>Real-time monitoring   The system helps us to monitor these conditions in real time </vt:lpstr>
      <vt:lpstr>Real-time alerting   This system will be making a alert if the following conditions come for a dangerous point </vt:lpstr>
      <vt:lpstr>User friendly interface</vt:lpstr>
      <vt:lpstr>Easy to configure   Easy to operate and configure by the user. </vt:lpstr>
      <vt:lpstr>Devices used</vt:lpstr>
      <vt:lpstr>Proposed system unit (Measurements)</vt:lpstr>
      <vt:lpstr>Circuit diagram</vt:lpstr>
      <vt:lpstr>Completed system (Top view)</vt:lpstr>
      <vt:lpstr>Completed system (Side view)</vt:lpstr>
      <vt:lpstr>Completed system (Internal view)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2019-05-26T11:09:50Z</dcterms:created>
  <dcterms:modified xsi:type="dcterms:W3CDTF">2019-06-01T08:54:23Z</dcterms:modified>
</cp:coreProperties>
</file>